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784080" y="-228600"/>
            <a:ext cx="2377440" cy="2377440"/>
          </a:xfrm>
          <a:prstGeom prst="ellipse">
            <a:avLst/>
          </a:prstGeom>
          <a:solidFill>
            <a:srgbClr val="FFD4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411480" y="5349240"/>
            <a:ext cx="1920240" cy="1920240"/>
          </a:xfrm>
          <a:prstGeom prst="ellipse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731520"/>
            <a:ext cx="2057400" cy="310896"/>
          </a:xfrm>
          <a:prstGeom prst="round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AI自動診断レポート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298448"/>
            <a:ext cx="94183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3400" b="1">
                <a:solidFill>
                  <a:srgbClr val="FFFFFF"/>
                </a:solidFill>
              </a:defRPr>
            </a:pPr>
            <a:r>
              <a:t>阿倍野区桃ケ池町 モデル診断</a:t>
            </a:r>
          </a:p>
          <a:p>
            <a:pPr>
              <a:spcAft>
                <a:spcPts val="400"/>
              </a:spcAft>
              <a:defRPr sz="3400" b="1">
                <a:solidFill>
                  <a:srgbClr val="FFFFFF"/>
                </a:solidFill>
              </a:defRPr>
            </a:pPr>
            <a:r>
              <a:t>比較レポート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788920"/>
            <a:ext cx="9601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700" b="0">
                <a:solidFill>
                  <a:srgbClr val="FFFFFF"/>
                </a:solidFill>
              </a:defRPr>
            </a:pPr>
            <a:r>
              <a:t>地主様 向け / 対象地: 大阪市阿倍野区桃ケ池町（モデル地点）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4160520"/>
            <a:ext cx="57150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作成日: 2026-08-13 03:19</a:t>
            </a:r>
          </a:p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提案会社: つぐトチ</a:t>
            </a:r>
          </a:p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担当: AI自動作成</a:t>
            </a:r>
          </a:p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計算はプログラム、説明文は定型文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199632"/>
            <a:ext cx="8046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900" b="0">
                <a:solidFill>
                  <a:srgbClr val="DCE6E4"/>
                </a:solidFill>
              </a:defRPr>
            </a:pPr>
            <a:r>
              <a:t>売却・駐車場・貸地・アパートを、税金・法規制チェックつきで自動比較する概算資料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住戸プラン別の比較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建築案は、住戸面積と家賃設定で収支が変わります。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02920" y="1234440"/>
          <a:ext cx="112014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00200"/>
                <a:gridCol w="1600200"/>
                <a:gridCol w="1600200"/>
                <a:gridCol w="1600200"/>
                <a:gridCol w="1600200"/>
                <a:gridCol w="1600200"/>
              </a:tblGrid>
              <a:tr h="845820"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住戸プラン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平均面積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戸数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想定家賃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固都税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初年度CF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NOI利回り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845820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1R/1K中心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25.0㎡/戸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14戸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71,000円/月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192,792円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3,826,882円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7.05%</a:t>
                      </a:r>
                    </a:p>
                  </a:txBody>
                  <a:tcPr marL="45720" marR="45720" marT="27432" marB="27432"/>
                </a:tc>
              </a:tr>
              <a:tr h="845820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1LDK中心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40.0㎡/戸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9戸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91,000円/月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192,792円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2,319,922円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5.63%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845820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2LDK中心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55.0㎡/戸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6戸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120,000円/月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192,792円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1,467,413円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4.83%</a:t>
                      </a:r>
                    </a:p>
                  </a:txBody>
                  <a:tcPr marL="45720" marR="45720" marT="27432" marB="27432"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685800" y="5074920"/>
            <a:ext cx="1074420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1200" b="0">
                <a:solidFill>
                  <a:srgbClr val="26313F"/>
                </a:solidFill>
              </a:defRPr>
            </a:pPr>
            <a:r>
              <a:t>同じ延床面積・工事費・借入条件で、平均住戸面積と1戸あたり家賃を変えた参考比較です。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10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事業費・資金計画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初期費用と資金調達を分けて、借入負担を確認します。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2606040" cy="1051560"/>
          </a:xfrm>
          <a:prstGeom prst="roundRect">
            <a:avLst/>
          </a:prstGeom>
          <a:solidFill>
            <a:srgbClr val="FFEFE6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総事業費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105,984,950円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工事費・解体費・諸経費込み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9000" y="1143000"/>
            <a:ext cx="2606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自己資金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26,496,238円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初期投入額の目安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143000"/>
            <a:ext cx="2606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借入金額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79,488,713円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自己資金控除後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98280" y="1143000"/>
            <a:ext cx="2606040" cy="1051560"/>
          </a:xfrm>
          <a:prstGeom prst="roundRect">
            <a:avLst/>
          </a:prstGeom>
          <a:solidFill>
            <a:srgbClr val="E8FFF8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年間返済額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3,647,509円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概算返済額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85800" y="2651760"/>
          <a:ext cx="10881360" cy="306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20"/>
                <a:gridCol w="3627120"/>
                <a:gridCol w="3627120"/>
              </a:tblGrid>
              <a:tr h="51054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項目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金額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補足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採用工事単価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250,000円 / 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国交省統計の指数補正値</a:t>
                      </a:r>
                    </a:p>
                  </a:txBody>
                  <a:tcPr marL="45720" marR="45720" marT="27432" marB="27432"/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本体工事費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89,235,000円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計画面積 × 採用単価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解体費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1,580,000円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既存木造建物の仮条件</a:t>
                      </a:r>
                    </a:p>
                  </a:txBody>
                  <a:tcPr marL="45720" marR="45720" marT="27432" marB="27432"/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付帯・諸経費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10,708,200円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設計・申請・外構などの概算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予備費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4,461,750円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1000">
                          <a:solidFill>
                            <a:srgbClr val="26313F"/>
                          </a:solidFill>
                        </a:defRPr>
                      </a:pPr>
                      <a:r>
                        <a:t>価格変動・追加工事への余裕</a:t>
                      </a:r>
                    </a:p>
                  </a:txBody>
                  <a:tcPr marL="45720" marR="45720" marT="27432" marB="27432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11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収支見通し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初年度、5年目、10年目、最終年の資金繰りを確認します。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2606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初年度収入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9,041,760円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賃料収入等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9000" y="1143000"/>
            <a:ext cx="2606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初年度NOI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5,967,431円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収入 − 固都税込み運営費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143000"/>
            <a:ext cx="2606040" cy="1051560"/>
          </a:xfrm>
          <a:prstGeom prst="roundRect">
            <a:avLst/>
          </a:prstGeom>
          <a:solidFill>
            <a:srgbClr val="E8FFF8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初年度CF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2,319,922円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NOI − 返済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98280" y="1143000"/>
            <a:ext cx="2606040" cy="1051560"/>
          </a:xfrm>
          <a:prstGeom prst="roundRect">
            <a:avLst/>
          </a:prstGeom>
          <a:solidFill>
            <a:srgbClr val="FFEFE6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最終累積CF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122,463,320円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分析期間末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74320" y="2651760"/>
          <a:ext cx="1165860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295400"/>
                <a:gridCol w="1295400"/>
                <a:gridCol w="1295400"/>
                <a:gridCol w="1295400"/>
                <a:gridCol w="1295400"/>
                <a:gridCol w="1295400"/>
                <a:gridCol w="1295400"/>
                <a:gridCol w="1295400"/>
              </a:tblGrid>
              <a:tr h="502920"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年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収入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固定資産税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都市計画税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支出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NOI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返済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年間CF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50" b="1">
                          <a:solidFill>
                            <a:srgbClr val="FFFFFF"/>
                          </a:solidFill>
                        </a:defRPr>
                      </a:pPr>
                      <a:r>
                        <a:t>累積CF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9,041,760円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134,954円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57,838円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3,074,329円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5,967,431円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3,647,509円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2,319,922円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-24,176,316円</a:t>
                      </a:r>
                    </a:p>
                  </a:txBody>
                  <a:tcPr marL="45720" marR="45720" marT="27432" marB="27432"/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9,223,956円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140,434円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60,186円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3,158,473円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6,065,483円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3,647,509円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2,417,973円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-14,651,838円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10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9,456,872円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147,598円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63,256円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3,267,316円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6,189,557円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3,647,509円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2,542,048円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-2,190,414円</a:t>
                      </a:r>
                    </a:p>
                  </a:txBody>
                  <a:tcPr marL="45720" marR="45720" marT="27432" marB="27432"/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40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10,983,212円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198,939円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85,260円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4,015,939円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6,967,274円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6,967,274円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50">
                          <a:solidFill>
                            <a:srgbClr val="26313F"/>
                          </a:solidFill>
                        </a:defRPr>
                      </a:pPr>
                      <a:r>
                        <a:t>122,463,320円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94360" y="553212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900" b="0">
                <a:solidFill>
                  <a:srgbClr val="5C6D6C"/>
                </a:solidFill>
              </a:defRPr>
            </a:pPr>
            <a:r>
              <a:t>※固定資産税・都市計画税は初回概算です。実行前に課税明細、詳細見積、融資条件で再計算してください。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12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診断コメントと次の確認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計算結果を、判断・比較・注意・次の確認の4つに分けて整理します。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88720"/>
            <a:ext cx="539496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94360" y="1188720"/>
            <a:ext cx="73152" cy="1371600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1335024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16A085"/>
                </a:solidFill>
              </a:defRPr>
            </a:pPr>
            <a:r>
              <a:t>判断の要点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1664208"/>
            <a:ext cx="4956048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  <a:defRPr sz="1100">
                <a:solidFill>
                  <a:srgbClr val="26313F"/>
                </a:solidFill>
              </a:defRPr>
            </a:pPr>
            <a:r>
              <a:t>総事業費、借入額、年間返済額、NOI利回りを並べて判断します。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9632" y="1188720"/>
            <a:ext cx="5394960" cy="1371600"/>
          </a:xfrm>
          <a:prstGeom prst="roundRect">
            <a:avLst/>
          </a:prstGeom>
          <a:solidFill>
            <a:srgbClr val="E8FFF8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199632" y="1188720"/>
            <a:ext cx="73152" cy="1371600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46520" y="1335024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16A085"/>
                </a:solidFill>
              </a:defRPr>
            </a:pPr>
            <a:r>
              <a:t>比較の見方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8232" y="1664208"/>
            <a:ext cx="4956048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  <a:defRPr sz="1100">
                <a:solidFill>
                  <a:srgbClr val="26313F"/>
                </a:solidFill>
              </a:defRPr>
            </a:pPr>
            <a:r>
              <a:t>家賃設定、建築費、借入条件を変え、同じ条件で複数案を比べます。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360" y="2834640"/>
            <a:ext cx="5394960" cy="1371600"/>
          </a:xfrm>
          <a:prstGeom prst="roundRect">
            <a:avLst/>
          </a:prstGeom>
          <a:solidFill>
            <a:srgbClr val="FFEFE6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94360" y="2834640"/>
            <a:ext cx="73152" cy="1371600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2980944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FF7A59"/>
                </a:solidFill>
              </a:defRPr>
            </a:pPr>
            <a:r>
              <a:t>注意して見る点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3310128"/>
            <a:ext cx="4956048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  <a:defRPr sz="1100">
                <a:solidFill>
                  <a:srgbClr val="26313F"/>
                </a:solidFill>
              </a:defRPr>
            </a:pPr>
            <a:r>
              <a:t>空室、修繕費、金利上昇、税務、法規制によって実績は変動します。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99632" y="2834640"/>
            <a:ext cx="539496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99632" y="2834640"/>
            <a:ext cx="73152" cy="1371600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2980944"/>
            <a:ext cx="493776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FF7A59"/>
                </a:solidFill>
              </a:defRPr>
            </a:pPr>
            <a:r>
              <a:t>次に確認すること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28232" y="3310128"/>
            <a:ext cx="4956048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  <a:defRPr sz="1100">
                <a:solidFill>
                  <a:srgbClr val="26313F"/>
                </a:solidFill>
              </a:defRPr>
            </a:pPr>
            <a:r>
              <a:t>現地、工事見積、融資条件、税務の順に概算条件を確かめます。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" y="446227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1">
                <a:solidFill>
                  <a:srgbClr val="26313F"/>
                </a:solidFill>
              </a:defRPr>
            </a:pPr>
            <a:r>
              <a:t>実行前の確認順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4360" y="4818888"/>
            <a:ext cx="2578608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58952" y="5020055"/>
            <a:ext cx="384048" cy="384048"/>
          </a:xfrm>
          <a:prstGeom prst="ellipse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52728" y="4965192"/>
            <a:ext cx="1691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26313F"/>
                </a:solidFill>
              </a:defRPr>
            </a:pPr>
            <a:r>
              <a:t>現地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5257800"/>
            <a:ext cx="17190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接道・設備・既存建物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410712" y="4818888"/>
            <a:ext cx="2578608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3575304" y="5020055"/>
            <a:ext cx="384048" cy="384048"/>
          </a:xfrm>
          <a:prstGeom prst="ellipse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69080" y="4965192"/>
            <a:ext cx="1691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26313F"/>
                </a:solidFill>
              </a:defRPr>
            </a:pPr>
            <a:r>
              <a:t>見積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69080" y="5257800"/>
            <a:ext cx="17190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建築・外構・解体費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27064" y="4818888"/>
            <a:ext cx="2578608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391656" y="5020055"/>
            <a:ext cx="384048" cy="384048"/>
          </a:xfrm>
          <a:prstGeom prst="ellipse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85432" y="4965192"/>
            <a:ext cx="1691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26313F"/>
                </a:solidFill>
              </a:defRPr>
            </a:pPr>
            <a:r>
              <a:t>融資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85432" y="5257800"/>
            <a:ext cx="17190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金利・期間・自己資金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9043416" y="4818888"/>
            <a:ext cx="2578608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9208008" y="5020055"/>
            <a:ext cx="384048" cy="384048"/>
          </a:xfrm>
          <a:prstGeom prst="ellipse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701784" y="4965192"/>
            <a:ext cx="1691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26313F"/>
                </a:solidFill>
              </a:defRPr>
            </a:pPr>
            <a:r>
              <a:t>税務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701784" y="5257800"/>
            <a:ext cx="17190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保有税・相続税の確認</a:t>
            </a:r>
          </a:p>
        </p:txBody>
      </p:sp>
      <p:sp>
        <p:nvSpPr>
          <p:cNvPr id="40" name="Rectangle 39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13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注意事項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本資料の位置づけを確認してください。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10744200" cy="443484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1600" b="0">
                <a:solidFill>
                  <a:srgbClr val="26313F"/>
                </a:solidFill>
              </a:defRPr>
            </a:pPr>
            <a:r>
              <a:t>本資料は、公開データ・取得時点の市況データ・入力条件にもとづく概算資料です。</a:t>
            </a:r>
          </a:p>
          <a:p>
            <a:pPr algn="l">
              <a:spcAft>
                <a:spcPts val="600"/>
              </a:spcAft>
              <a:defRPr sz="1600" b="0">
                <a:solidFill>
                  <a:srgbClr val="26313F"/>
                </a:solidFill>
              </a:defRPr>
            </a:pPr>
            <a:r>
              <a:t>実際の売買価格、査定価格、賃料、建築費、融資条件、税額、相続税の申告要否、収益性を保証するものではありません。</a:t>
            </a:r>
          </a:p>
          <a:p>
            <a:pPr algn="l">
              <a:spcAft>
                <a:spcPts val="600"/>
              </a:spcAft>
              <a:defRPr sz="1600" b="0">
                <a:solidFill>
                  <a:srgbClr val="26313F"/>
                </a:solidFill>
              </a:defRPr>
            </a:pPr>
            <a:r>
              <a:t>相続税に関する表示は、基礎控除との比較による申告要否の初回目安であり、相続税額や節税効果を示すものではありません。</a:t>
            </a:r>
          </a:p>
          <a:p>
            <a:pPr algn="l">
              <a:spcAft>
                <a:spcPts val="600"/>
              </a:spcAft>
              <a:defRPr sz="1600" b="0">
                <a:solidFill>
                  <a:srgbClr val="26313F"/>
                </a:solidFill>
              </a:defRPr>
            </a:pPr>
            <a:r>
              <a:t>実行判断にあたっては、不動産会社、建築会社、金融機関、税理士、司法書士等の専門家にご確認ください。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806440"/>
            <a:ext cx="10424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0">
                <a:solidFill>
                  <a:srgbClr val="26313F"/>
                </a:solidFill>
              </a:defRPr>
            </a:pPr>
            <a:r>
              <a:t>つぐトチ / AI自動作成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14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4案の比較結果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売却・駐車場・貸地・アパートを同じ前提で並べ、初回相談の判断材料を示します。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234440"/>
            <a:ext cx="251460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比較対象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4案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売却・駐車場・貸地・アパート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10712" y="1234440"/>
            <a:ext cx="251460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土地面積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198.3㎡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フォーム入力値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27064" y="1234440"/>
            <a:ext cx="251460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地価目安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416,667円/㎡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宅地（土地）の取引中央値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43416" y="1234440"/>
            <a:ext cx="251460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比較方針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中立比較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一律のおすすめ判定なし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743200"/>
            <a:ext cx="5486400" cy="233172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800"/>
              </a:spcAft>
              <a:defRPr sz="1400" b="1">
                <a:solidFill>
                  <a:srgbClr val="16A085"/>
                </a:solidFill>
              </a:defRPr>
            </a:pPr>
            <a:r>
              <a:t>提案の方向性</a:t>
            </a:r>
          </a:p>
          <a:p>
            <a:pPr algn="l">
              <a:spcAft>
                <a:spcPts val="600"/>
              </a:spcAft>
              <a:defRPr sz="1400" b="0">
                <a:solidFill>
                  <a:srgbClr val="26313F"/>
                </a:solidFill>
              </a:defRPr>
            </a:pPr>
            <a:r>
              <a:t>売却・駐車場・貸地・アパートを、資金化・初期費用・年間手残り・管理負担の違いで中立に比較します。</a:t>
            </a:r>
          </a:p>
          <a:p>
            <a:pPr algn="l">
              <a:spcAft>
                <a:spcPts val="600"/>
              </a:spcAft>
              <a:defRPr sz="1400" b="0">
                <a:solidFill>
                  <a:srgbClr val="26313F"/>
                </a:solidFill>
              </a:defRPr>
            </a:pPr>
            <a:r>
              <a:t>土地所有者の目的を確認する前に、一律のおすすめ案や順位は付けません。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46520" y="2743200"/>
            <a:ext cx="5074920" cy="233172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800"/>
              </a:spcAft>
              <a:defRPr sz="1300" b="1">
                <a:solidFill>
                  <a:srgbClr val="16A085"/>
                </a:solidFill>
              </a:defRPr>
            </a:pPr>
            <a:r>
              <a:t>この資料で確認すること</a:t>
            </a:r>
          </a:p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1. 4案の比較結果</a:t>
            </a:r>
          </a:p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2. 対象地と市況の前提</a:t>
            </a:r>
          </a:p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3. 貸す場合の収益モデル</a:t>
            </a:r>
          </a:p>
          <a:p>
            <a:pPr algn="l">
              <a:spcAft>
                <a:spcPts val="600"/>
              </a:spcAft>
              <a:defRPr sz="1300" b="0">
                <a:solidFill>
                  <a:srgbClr val="26313F"/>
                </a:solidFill>
              </a:defRPr>
            </a:pPr>
            <a:r>
              <a:t>4. 実行前に確認する見積・融資・税務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比較に使った前提と市況データ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計算はプログラム、説明文は定型文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94360" y="1234440"/>
          <a:ext cx="539496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480"/>
                <a:gridCol w="2697480"/>
              </a:tblGrid>
              <a:tr h="390698"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項目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内容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初期入力案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賃貸住宅</a:t>
                      </a:r>
                    </a:p>
                  </a:txBody>
                  <a:tcPr marL="45720" marR="45720" marT="27432" marB="27432"/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敷地面積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198.3㎡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住戸プラン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1LDK中心</a:t>
                      </a:r>
                    </a:p>
                  </a:txBody>
                  <a:tcPr marL="45720" marR="45720" marT="27432" marB="27432"/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初期案の計画面積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356.9㎡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木造解体費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1,580,000円</a:t>
                      </a:r>
                    </a:p>
                  </a:txBody>
                  <a:tcPr marL="45720" marR="45720" marT="27432" marB="27432"/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初期案の戸数/区画数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9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初期案の月額単価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91,000円/月</a:t>
                      </a:r>
                    </a:p>
                  </a:txBody>
                  <a:tcPr marL="45720" marR="45720" marT="27432" marB="27432"/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初期案の稼働率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92.00%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90698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初年度固定資産税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134,954円</a:t>
                      </a:r>
                    </a:p>
                  </a:txBody>
                  <a:tcPr marL="45720" marR="45720" marT="27432" marB="27432"/>
                </a:tc>
              </a:tr>
              <a:tr h="390700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初年度都市計画税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>
                          <a:solidFill>
                            <a:srgbClr val="26313F"/>
                          </a:solidFill>
                        </a:defRPr>
                      </a:pPr>
                      <a:r>
                        <a:t>57,838円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355080" y="1234440"/>
          <a:ext cx="52578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</a:tblGrid>
              <a:tr h="358140">
                <a:tc>
                  <a:txBody>
                    <a:bodyPr/>
                    <a:lstStyle/>
                    <a:p>
                      <a:pPr algn="ctr">
                        <a:defRPr sz="850" b="1">
                          <a:solidFill>
                            <a:srgbClr val="FFFFFF"/>
                          </a:solidFill>
                        </a:defRPr>
                      </a:pPr>
                      <a:r>
                        <a:t>市況項目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50" b="1">
                          <a:solidFill>
                            <a:srgbClr val="FFFFFF"/>
                          </a:solidFill>
                        </a:defRPr>
                      </a:pPr>
                      <a:r>
                        <a:t>参照値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金利水準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年2.00%〜3.50%</a:t>
                      </a:r>
                    </a:p>
                  </a:txBody>
                  <a:tcPr marL="45720" marR="45720" marT="27432" marB="27432"/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地価目安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416,667円/㎡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前年比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-16.00%</a:t>
                      </a:r>
                    </a:p>
                  </a:txBody>
                  <a:tcPr marL="45720" marR="45720" marT="27432" marB="27432"/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用途傾向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第２種中高層住居専用地域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周辺建ぺい率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60.00%</a:t>
                      </a:r>
                    </a:p>
                  </a:txBody>
                  <a:tcPr marL="45720" marR="45720" marT="27432" marB="27432"/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周辺容積率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300.00%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賃料の根拠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宅地単価連動の初期仮定（募集・成約賃料ではない）</a:t>
                      </a:r>
                    </a:p>
                  </a:txBody>
                  <a:tcPr marL="45720" marR="45720" marT="27432" marB="27432"/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工事費の根拠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国交省統計補正 25.0万円/㎡を地域補正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解体費の根拠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木造公表相場の指数補正 4.4万円/坪を地域補正</a:t>
                      </a:r>
                    </a:p>
                  </a:txBody>
                  <a:tcPr marL="45720" marR="45720" marT="27432" marB="27432"/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地域別地価データ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大阪市阿倍野区 / 2023-2025年 / 117件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作成方法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50">
                          <a:solidFill>
                            <a:srgbClr val="26313F"/>
                          </a:solidFill>
                        </a:defRPr>
                      </a:pPr>
                      <a:r>
                        <a:t>計算はプログラム、説明文は定型文</a:t>
                      </a:r>
                    </a:p>
                  </a:txBody>
                  <a:tcPr marL="45720" marR="45720" marT="27432" marB="27432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法規制・接道の初回チェック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住所から用途地域、建ぺい率・容積率、前面道路候補を自動確認します。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用途地域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第２種中高層住居専用地域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不動産情報ライブラリ XKT002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10712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建ぺい率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60%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XKT002 用途地域ポリゴン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27064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容積率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300%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XKT002 用途地域ポリゴン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43416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接道候補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要確認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正式判定は要確認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2920" y="2514600"/>
          <a:ext cx="566928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760"/>
                <a:gridCol w="1889760"/>
                <a:gridCol w="1889760"/>
              </a:tblGrid>
              <a:tr h="358140"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項目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取得・計算結果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扱い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住所判定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大阪市阿倍野区桃ケ池町（モデル地点）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番地相当まで入力</a:t>
                      </a:r>
                    </a:p>
                  </a:txBody>
                  <a:tcPr marL="45720" marR="45720" marT="27432" marB="27432"/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敷地面積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198.3㎡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入力値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建築面積上限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119.0㎡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土地面積×建ぺい率</a:t>
                      </a:r>
                    </a:p>
                  </a:txBody>
                  <a:tcPr marL="45720" marR="45720" marT="27432" marB="27432"/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延床面積上限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594.9㎡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土地面積×容積率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判定精度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point_in_polygon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初回自動判定</a:t>
                      </a:r>
                    </a:p>
                  </a:txBody>
                  <a:tcPr marL="45720" marR="45720" marT="27432" marB="27432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446520" y="2514600"/>
          <a:ext cx="525780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752600"/>
                <a:gridCol w="1752600"/>
              </a:tblGrid>
              <a:tr h="1074420"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前面道路候補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距離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幅員/種類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107442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候補取得なし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-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現地・役所確認</a:t>
                      </a:r>
                    </a:p>
                  </a:txBody>
                  <a:tcPr marL="45720" marR="45720" marT="27432" marB="27432"/>
                </a:tc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640080" y="4983480"/>
            <a:ext cx="108813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確認メモ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接道、道路種別、幅員、セットバックは住所点だけでは確定できないため、自治体の指定道路図と現地確認が必要です。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04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ハザード・保有税の初回チェック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住所点の災害リスクと、固定資産税・都市計画税の概算を確認します。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洪水浸水想定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区域内判定なし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住所点を公開データで確認済み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10712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高潮浸水想定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区域内判定なし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住所点を公開データで確認済み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27064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津波浸水想定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区域内判定なし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住所点を公開データで確認済み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43416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土砂災害警戒区域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区域内判定なし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住所点を公開データで確認済み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2920" y="2514600"/>
          <a:ext cx="566928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760"/>
                <a:gridCol w="1889760"/>
                <a:gridCol w="1889760"/>
              </a:tblGrid>
              <a:tr h="429768"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項目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判定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詳細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洪水浸水想定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区域内判定なし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住所点を公開データで確認済み</a:t>
                      </a:r>
                    </a:p>
                  </a:txBody>
                  <a:tcPr marL="45720" marR="45720" marT="27432" marB="27432"/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高潮浸水想定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区域内判定なし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住所点を公開データで確認済み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津波浸水想定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区域内判定なし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住所点を公開データで確認済み</a:t>
                      </a:r>
                    </a:p>
                  </a:txBody>
                  <a:tcPr marL="45720" marR="45720" marT="27432" marB="27432"/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土砂災害警戒区域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区域内判定なし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住所点を公開データで確認済み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446520" y="2514600"/>
          <a:ext cx="525780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/>
                <a:gridCol w="1314450"/>
                <a:gridCol w="1314450"/>
                <a:gridCol w="1314450"/>
              </a:tblGrid>
              <a:tr h="537210">
                <a:tc>
                  <a:txBody>
                    <a:bodyPr/>
                    <a:lstStyle/>
                    <a:p>
                      <a:pPr algn="ctr">
                        <a:defRPr sz="700" b="1">
                          <a:solidFill>
                            <a:srgbClr val="FFFFFF"/>
                          </a:solidFill>
                        </a:defRPr>
                      </a:pPr>
                      <a:r>
                        <a:t>税額パターン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00" b="1">
                          <a:solidFill>
                            <a:srgbClr val="FFFFFF"/>
                          </a:solidFill>
                        </a:defRPr>
                      </a:pPr>
                      <a:r>
                        <a:t>固定資産税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00" b="1">
                          <a:solidFill>
                            <a:srgbClr val="FFFFFF"/>
                          </a:solidFill>
                        </a:defRPr>
                      </a:pPr>
                      <a:r>
                        <a:t>都市計画税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00" b="1">
                          <a:solidFill>
                            <a:srgbClr val="FFFFFF"/>
                          </a:solidFill>
                        </a:defRPr>
                      </a:pPr>
                      <a:r>
                        <a:t>年額合計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537210">
                <a:tc>
                  <a:txBody>
                    <a:bodyPr/>
                    <a:lstStyle/>
                    <a:p>
                      <a:pPr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更地等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809,726円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173,513円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983,238円</a:t>
                      </a:r>
                    </a:p>
                  </a:txBody>
                  <a:tcPr marL="45720" marR="45720" marT="27432" marB="27432"/>
                </a:tc>
              </a:tr>
              <a:tr h="537210">
                <a:tc>
                  <a:txBody>
                    <a:bodyPr/>
                    <a:lstStyle/>
                    <a:p>
                      <a:pPr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住宅用地軽減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134,954円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57,838円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192,792円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537210">
                <a:tc>
                  <a:txBody>
                    <a:bodyPr/>
                    <a:lstStyle/>
                    <a:p>
                      <a:pPr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土地価格目安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416,667円/㎡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評価額70%仮置き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00">
                          <a:solidFill>
                            <a:srgbClr val="26313F"/>
                          </a:solidFill>
                        </a:defRPr>
                      </a:pPr>
                      <a:r>
                        <a:t>概算</a:t>
                      </a:r>
                    </a:p>
                  </a:txBody>
                  <a:tcPr marL="45720" marR="45720" marT="27432" marB="27432"/>
                </a:tc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640080" y="4937760"/>
            <a:ext cx="108813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確認メモ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ハザードは住所点による初回判定です。正式確認は自治体ハザードマップ・重要事項調査で行ってください。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土地価格目安の70%を評価額相当とした概算です。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住宅用地軽減は200㎡以下を小規模住宅用地として仮置きしています。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相続税がかかる可能性の目安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土地評価目安と基礎控除を比べる初回チェックです。税額計算ではありません。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260604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土地価格目安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82,625,066円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周辺地価×面積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9000" y="1143000"/>
            <a:ext cx="2606040" cy="1024128"/>
          </a:xfrm>
          <a:prstGeom prst="roundRect">
            <a:avLst/>
          </a:prstGeom>
          <a:solidFill>
            <a:srgbClr val="FFEFE6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相続税評価目安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66,100,053円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土地価格×80%仮置き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143000"/>
            <a:ext cx="2606040" cy="1024128"/>
          </a:xfrm>
          <a:prstGeom prst="roundRect">
            <a:avLst/>
          </a:prstGeom>
          <a:solidFill>
            <a:srgbClr val="E8FFF8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判定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要確認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申告要否の初回目安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98280" y="1143000"/>
            <a:ext cx="260604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基礎控除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3,000万円+600万円×人数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国税庁の式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2920" y="2514600"/>
          <a:ext cx="5715000" cy="224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50"/>
                <a:gridCol w="1428750"/>
                <a:gridCol w="1428750"/>
                <a:gridCol w="1428750"/>
              </a:tblGrid>
              <a:tr h="448056"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法定相続人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基礎控除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土地評価目安との差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目安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1人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36,000,000円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30,100,053円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超える可能性</a:t>
                      </a:r>
                    </a:p>
                  </a:txBody>
                  <a:tcPr marL="45720" marR="45720" marT="27432" marB="27432"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2人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42,000,000円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24,100,053円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超える可能性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3人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48,000,000円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18,100,053円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超える可能性</a:t>
                      </a:r>
                    </a:p>
                  </a:txBody>
                  <a:tcPr marL="45720" marR="45720" marT="27432" marB="27432"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4人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54,000,000円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12,100,053円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超える可能性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446520" y="2514600"/>
            <a:ext cx="5257800" cy="224028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確認メモ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土地評価目安だけでも、法定相続人1人・2人・3人・4人の場合の基礎控除を超える可能性があります。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相続税額を計算するものではなく、申告要否を考えるための初回目安です。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土地価格目安の80%を相続税評価額相当として仮置きしています。実際は路線価方式・倍率方式等で評価します。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預貯金、有価証券、借入、葬式費用、生前贈与、小規模宅地等の特例により判定は変わります。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51663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900" b="0">
                <a:solidFill>
                  <a:srgbClr val="5C6D6C"/>
                </a:solidFill>
              </a:defRPr>
            </a:pPr>
            <a:r>
              <a:t>※このページは相続税額の計算ではありません。申告要否・税額・特例適用は税理士または税務署に確認してください。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06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建築ボリューム簡易案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建ぺい率・容積率から、延床面積と住戸数のたたき台を作ります。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建築面積上限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119.0㎡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土地面積×建ぺい率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10712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延床面積上限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594.9㎡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土地面積×容積率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27064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階数イメージ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5.0層相当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延床÷建築面積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43416" y="1143000"/>
            <a:ext cx="251460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400"/>
              </a:spcAft>
              <a:defRPr sz="900" b="1">
                <a:solidFill>
                  <a:srgbClr val="5C6D6C"/>
                </a:solidFill>
              </a:defRPr>
            </a:pPr>
            <a:r>
              <a:t>標準案</a:t>
            </a:r>
          </a:p>
          <a:p>
            <a:pPr>
              <a:spcAft>
                <a:spcPts val="200"/>
              </a:spcAft>
              <a:defRPr sz="1800" b="1">
                <a:solidFill>
                  <a:srgbClr val="26313F"/>
                </a:solidFill>
              </a:defRPr>
            </a:pPr>
            <a:r>
              <a:t>12戸</a:t>
            </a:r>
          </a:p>
          <a:p>
            <a:pPr>
              <a:defRPr sz="800">
                <a:solidFill>
                  <a:srgbClr val="5C6D6C"/>
                </a:solidFill>
              </a:defRPr>
            </a:pPr>
            <a:r>
              <a:t>1LDK中心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11480" y="2514600"/>
          <a:ext cx="11384280" cy="242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6856"/>
                <a:gridCol w="2276856"/>
                <a:gridCol w="2276856"/>
                <a:gridCol w="2276856"/>
                <a:gridCol w="2276856"/>
              </a:tblGrid>
              <a:tr h="605790"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住戸案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平均面積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戸数目安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控えめ戸数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800" b="1">
                          <a:solidFill>
                            <a:srgbClr val="FFFFFF"/>
                          </a:solidFill>
                        </a:defRPr>
                      </a:pPr>
                      <a:r>
                        <a:t>メモ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60579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1K/1LDK中心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34.0㎡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14戸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12戸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単身・DINKS向け。戸数を確保しやすい初回案。</a:t>
                      </a:r>
                    </a:p>
                  </a:txBody>
                  <a:tcPr marL="45720" marR="45720" marT="27432" marB="27432"/>
                </a:tc>
              </a:tr>
              <a:tr h="60579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1LDK中心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40.0㎡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12戸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10戸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賃料単価と居住性のバランスを見る標準案。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605790">
                <a:tc>
                  <a:txBody>
                    <a:bodyPr/>
                    <a:lstStyle/>
                    <a:p>
                      <a:pPr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2LDK中心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55.0㎡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8戸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7戸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800">
                          <a:solidFill>
                            <a:srgbClr val="26313F"/>
                          </a:solidFill>
                        </a:defRPr>
                      </a:pPr>
                      <a:r>
                        <a:t>ファミリー需要を見込むが戸数は少なくなる案。</a:t>
                      </a:r>
                    </a:p>
                  </a:txBody>
                  <a:tcPr marL="45720" marR="45720" marT="27432" marB="27432"/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40080" y="5257800"/>
            <a:ext cx="10881360" cy="59436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確認メモ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容積率を100%消化できるとは限りません。道路幅員、斜線制限、日影規制、条例、駐車場・共用部計画で変わります。</a:t>
            </a:r>
          </a:p>
          <a:p>
            <a:pPr algn="l">
              <a:spcAft>
                <a:spcPts val="600"/>
              </a:spcAft>
              <a:defRPr sz="900" b="0">
                <a:solidFill>
                  <a:srgbClr val="26313F"/>
                </a:solidFill>
              </a:defRPr>
            </a:pPr>
            <a:r>
              <a:t>戸数は初回提案用の概算です。建築士によるボリュームチェックで更新してください。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07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活用案の比較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初回相談では、売却・駐車場・貸地・アパートを同じ表で比較します。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1234440"/>
          <a:ext cx="11750040" cy="288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5560"/>
                <a:gridCol w="1305560"/>
                <a:gridCol w="1305560"/>
                <a:gridCol w="1305560"/>
                <a:gridCol w="1305560"/>
                <a:gridCol w="1305560"/>
                <a:gridCol w="1305560"/>
                <a:gridCol w="1305560"/>
                <a:gridCol w="1305560"/>
              </a:tblGrid>
              <a:tr h="576072"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No.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案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初期費用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年間収入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固都税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初年度CF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NOI利回り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黒字化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720" b="1">
                          <a:solidFill>
                            <a:srgbClr val="FFFFFF"/>
                          </a:solidFill>
                        </a:defRPr>
                      </a:pPr>
                      <a:r>
                        <a:t>位置づけ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駐車場案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4,738,919円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1,058,400円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983,238円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-210,678円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-4.45%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未到達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比較候補</a:t>
                      </a:r>
                    </a:p>
                  </a:txBody>
                  <a:tcPr marL="45720" marR="45720" marT="27432" marB="27432"/>
                </a:tc>
              </a:tr>
              <a:tr h="576072">
                <a:tc>
                  <a:txBody>
                    <a:bodyPr/>
                    <a:lstStyle/>
                    <a:p>
                      <a:pPr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貸地案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2,234,390円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1,488,000円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983,238円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265,722円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11.89%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11年目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比較候補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アパート案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105,984,950円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9,041,760円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192,792円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2,319,922円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5.63%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11年目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比較候補</a:t>
                      </a:r>
                    </a:p>
                  </a:txBody>
                  <a:tcPr marL="45720" marR="45720" marT="27432" marB="27432"/>
                </a:tc>
              </a:tr>
              <a:tr h="576072">
                <a:tc>
                  <a:txBody>
                    <a:bodyPr/>
                    <a:lstStyle/>
                    <a:p>
                      <a:pPr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売却案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4,885,003円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82,625,066円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77,740,063円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0.00%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1年目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720">
                          <a:solidFill>
                            <a:srgbClr val="26313F"/>
                          </a:solidFill>
                        </a:defRPr>
                      </a:pPr>
                      <a:r>
                        <a:t>比較候補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685800" y="4526280"/>
            <a:ext cx="1074420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1000" b="0">
                <a:solidFill>
                  <a:srgbClr val="26313F"/>
                </a:solidFill>
              </a:defRPr>
            </a:pPr>
            <a:r>
              <a:t>各案の確認点</a:t>
            </a:r>
          </a:p>
          <a:p>
            <a:pPr algn="l">
              <a:spcAft>
                <a:spcPts val="600"/>
              </a:spcAft>
              <a:defRPr sz="1000" b="0">
                <a:solidFill>
                  <a:srgbClr val="26313F"/>
                </a:solidFill>
              </a:defRPr>
            </a:pPr>
            <a:r>
              <a:t>駐車場案: 低投資で始めやすく、将来の転用余地を残せます。</a:t>
            </a:r>
          </a:p>
          <a:p>
            <a:pPr algn="l">
              <a:spcAft>
                <a:spcPts val="600"/>
              </a:spcAft>
              <a:defRPr sz="1000" b="0">
                <a:solidFill>
                  <a:srgbClr val="26313F"/>
                </a:solidFill>
              </a:defRPr>
            </a:pPr>
            <a:r>
              <a:t>貸地案: 建築投資を抑え、契約条件を詰めて収入化します。</a:t>
            </a:r>
          </a:p>
          <a:p>
            <a:pPr algn="l">
              <a:spcAft>
                <a:spcPts val="600"/>
              </a:spcAft>
              <a:defRPr sz="1000" b="0">
                <a:solidFill>
                  <a:srgbClr val="26313F"/>
                </a:solidFill>
              </a:defRPr>
            </a:pPr>
            <a:r>
              <a:t>アパート案: 借入と空室リスクを見ながら長期収入を検討します。</a:t>
            </a:r>
          </a:p>
          <a:p>
            <a:pPr algn="l">
              <a:spcAft>
                <a:spcPts val="600"/>
              </a:spcAft>
              <a:defRPr sz="1000" b="0">
                <a:solidFill>
                  <a:srgbClr val="26313F"/>
                </a:solidFill>
              </a:defRPr>
            </a:pPr>
            <a:r>
              <a:t>売却案: 一括資金化できますが、継続収入はなくなります。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2631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55448"/>
            <a:ext cx="2011680" cy="73152"/>
          </a:xfrm>
          <a:prstGeom prst="rect">
            <a:avLst/>
          </a:prstGeom>
          <a:solidFill>
            <a:srgbClr val="FF7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8595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400" b="1">
                <a:solidFill>
                  <a:srgbClr val="26313F"/>
                </a:solidFill>
              </a:defRPr>
            </a:pPr>
            <a:r>
              <a:t>貸す場合の収益モデル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822960"/>
            <a:ext cx="9875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 b="0">
                <a:solidFill>
                  <a:srgbClr val="5C6D6C"/>
                </a:solidFill>
              </a:defRPr>
            </a:pPr>
            <a:r>
              <a:t>構造別の大きさ、戸数・台数、月額単価、稼働率から年間収入とNOIを確認します。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9728" y="1234440"/>
          <a:ext cx="1197864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220"/>
                <a:gridCol w="998220"/>
                <a:gridCol w="998220"/>
                <a:gridCol w="998220"/>
                <a:gridCol w="998220"/>
                <a:gridCol w="998220"/>
                <a:gridCol w="998220"/>
                <a:gridCol w="998220"/>
                <a:gridCol w="998220"/>
                <a:gridCol w="998220"/>
                <a:gridCol w="998220"/>
                <a:gridCol w="998220"/>
              </a:tblGrid>
              <a:tr h="667512"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案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プラン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面積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戸/台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月額単価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稼働率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年間収入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固定資産税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都市計画税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運営費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NOI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560" b="1">
                          <a:solidFill>
                            <a:srgbClr val="FFFFFF"/>
                          </a:solidFill>
                        </a:defRPr>
                      </a:pPr>
                      <a:r>
                        <a:t>初年度CF</a:t>
                      </a:r>
                    </a:p>
                  </a:txBody>
                  <a:tcPr marL="45720" marR="45720" marT="27432" marB="27432">
                    <a:solidFill>
                      <a:srgbClr val="26313F"/>
                    </a:solidFill>
                  </a:tcPr>
                </a:tc>
              </a:tr>
              <a:tr h="667512">
                <a:tc>
                  <a:txBody>
                    <a:bodyPr/>
                    <a:lstStyle/>
                    <a:p>
                      <a:pPr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駐車場案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月極駐車場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178㎡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7台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14,000円/月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90.0%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1,058,400円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809,726円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173,513円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1,269,078円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-210,678円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-210,678円</a:t>
                      </a:r>
                    </a:p>
                  </a:txBody>
                  <a:tcPr marL="45720" marR="45720" marT="27432" marB="27432"/>
                </a:tc>
              </a:tr>
              <a:tr h="667512">
                <a:tc>
                  <a:txBody>
                    <a:bodyPr/>
                    <a:lstStyle/>
                    <a:p>
                      <a:pPr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貸地案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事業用貸地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198㎡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1件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124,000円/月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100.0%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1,488,000円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809,726円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173,513円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1,222,278円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265,722円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265,722円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  <a:tr h="667512">
                <a:tc>
                  <a:txBody>
                    <a:bodyPr/>
                    <a:lstStyle/>
                    <a:p>
                      <a:pPr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アパート案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1LDK中心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357㎡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9戸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91,000円/月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92.0%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9,041,760円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134,954円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57,838円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3,074,329円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5,967,431円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2,319,922円</a:t>
                      </a:r>
                    </a:p>
                  </a:txBody>
                  <a:tcPr marL="45720" marR="45720" marT="27432" marB="27432"/>
                </a:tc>
              </a:tr>
              <a:tr h="667512">
                <a:tc>
                  <a:txBody>
                    <a:bodyPr/>
                    <a:lstStyle/>
                    <a:p>
                      <a:pPr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売却案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売却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198㎡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1件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-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-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82,625,066円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0円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4,885,003円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77,740,063円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560">
                          <a:solidFill>
                            <a:srgbClr val="26313F"/>
                          </a:solidFill>
                        </a:defRPr>
                      </a:pPr>
                      <a:r>
                        <a:t>77,740,063円</a:t>
                      </a:r>
                    </a:p>
                  </a:txBody>
                  <a:tcPr marL="45720" marR="45720" marT="27432" marB="27432">
                    <a:solidFill>
                      <a:srgbClr val="FFFEF6"/>
                    </a:solidFill>
                  </a:tcPr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685800" y="4892040"/>
            <a:ext cx="1074420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EE2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182880" tIns="146304" bIns="109728"/>
          <a:lstStyle/>
          <a:p>
            <a:pPr algn="l">
              <a:spcAft>
                <a:spcPts val="600"/>
              </a:spcAft>
              <a:defRPr sz="1100" b="0">
                <a:solidFill>
                  <a:srgbClr val="26313F"/>
                </a:solidFill>
              </a:defRPr>
            </a:pPr>
            <a:r>
              <a:t>収益モデル: 戸数・台数 × 月額単価 × 12ヶ月 × 稼働率 = 年間収入</a:t>
            </a:r>
          </a:p>
          <a:p>
            <a:pPr algn="l">
              <a:spcAft>
                <a:spcPts val="600"/>
              </a:spcAft>
              <a:defRPr sz="1100" b="0">
                <a:solidFill>
                  <a:srgbClr val="26313F"/>
                </a:solidFill>
              </a:defRPr>
            </a:pPr>
            <a:r>
              <a:t>建築案の面積は、容積率に対する構造別の消化率を置いて初回概算しています。</a:t>
            </a:r>
          </a:p>
          <a:p>
            <a:pPr algn="l">
              <a:spcAft>
                <a:spcPts val="600"/>
              </a:spcAft>
              <a:defRPr sz="1100" b="0">
                <a:solidFill>
                  <a:srgbClr val="26313F"/>
                </a:solidFill>
              </a:defRPr>
            </a:pPr>
            <a:r>
              <a:t>初期費用には、既存木造建物の解体費を仮条件として含めています。</a:t>
            </a:r>
          </a:p>
          <a:p>
            <a:pPr algn="l">
              <a:spcAft>
                <a:spcPts val="600"/>
              </a:spcAft>
              <a:defRPr sz="1100" b="0">
                <a:solidFill>
                  <a:srgbClr val="26313F"/>
                </a:solidFill>
              </a:defRPr>
            </a:pPr>
            <a:r>
              <a:t>運営費には固定資産税・都市計画税を含めています。NOIは年間収入から運営費を差し引いた金額です。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09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10528"/>
            <a:ext cx="12191695" cy="27432"/>
          </a:xfrm>
          <a:prstGeom prst="rect">
            <a:avLst/>
          </a:prstGeom>
          <a:solidFill>
            <a:srgbClr val="EDD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565392"/>
            <a:ext cx="8046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つぐトチ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360" y="6565392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  <a:defRPr sz="800" b="0">
                <a:solidFill>
                  <a:srgbClr val="5C6D6C"/>
                </a:solidFill>
              </a:defRPr>
            </a:pPr>
            <a:r>
              <a:t>09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17152" y="310896"/>
            <a:ext cx="2487168" cy="566928"/>
          </a:xfrm>
          <a:prstGeom prst="roundRect">
            <a:avLst/>
          </a:prstGeom>
          <a:solidFill>
            <a:srgbClr val="E8FFF8"/>
          </a:solidFill>
          <a:ln>
            <a:solidFill>
              <a:srgbClr val="16A0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27432" bIns="18288"/>
          <a:lstStyle/>
          <a:p>
            <a:pPr algn="ctr">
              <a:defRPr sz="800" b="1">
                <a:solidFill>
                  <a:srgbClr val="26313F"/>
                </a:solidFill>
              </a:defRPr>
            </a:pPr>
            <a:r>
              <a:t>公開見本</a:t>
            </a:r>
            <a:br/>
            <a:r>
              <a:t>モデル地点・番地非表示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